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382F29-6989-4399-9B3F-64694AC0B190}">
  <a:tblStyle styleId="{00382F29-6989-4399-9B3F-64694AC0B1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46E6793-AE75-44C5-AE27-F6C6975F93C7}" styleName="Table_1">
    <a:wholeTbl>
      <a:tcTxStyle>
        <a:font>
          <a:latin typeface="Cambria"/>
          <a:ea typeface="Cambria"/>
          <a:cs typeface="Cambria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DEDED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e167c4ab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e167c4ab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e167c4ab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e167c4ab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e167c4ab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e167c4ab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e167c4ab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e167c4ab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167c4ab2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167c4ab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e167c4ab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e167c4ab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490941e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490941e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490941e2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490941e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490941e2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490941e2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490941e2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490941e2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e1c33d60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e1c33d6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segway는 유선으로 제어하지만 우리는 무선 통신으로 구현함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segway와 무인이동체와 기술적인 부분에서 유사한 부분이 있다고 생각했고, 이번 프로젝트에서 다양한 기술을 배워보고자 하였기 때문에 무인이동체 기술인 무선제어를 프로젝트에 적용시켜보았다.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e167c4ab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e167c4ab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490941e2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490941e2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e167c4ab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e167c4ab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490941e2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490941e2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490941e2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490941e2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e167c4ab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e167c4ab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490941e2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490941e2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490941e2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490941e2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490941e2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490941e2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490941e2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9490941e2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e167c4ab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e167c4ab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segway는 유선으로 제어하지만 우리는 무선 통신으로 구현함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-&gt; segway와 무인이동체가 기술적으로 유사한 부분이 있다고 생각했고, 이번 프로젝트에서 다양한 기술을 배워보고자 하였기 때문에 무인이동체 기술인 무선 제어를 프로젝트에 적용시켜보았다.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490941e2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490941e2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490941e2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490941e2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490941e2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490941e2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e167c4ab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e167c4ab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e167c4ab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8e167c4ab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e167c4ab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8e167c4ab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490941e2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490941e2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e25fbd1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e25fbd1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e25fbd17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5e25fbd17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490941e2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9490941e2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490941e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490941e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e25fbd17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e25fbd17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5번 -&gt; MPU, esp32-s3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e25fbd17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5e25fbd17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490941e2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9490941e2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490941e2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490941e2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490941e2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490941e2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e25fbd17a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e25fbd17a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e167c4ab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e167c4ab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e1c33d60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e1c33d6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www.lucidchart.com/blog/how-to-give-feedback" TargetMode="Externa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uXnDwojRb1g&amp;ab_channel=NorthwesternRobotics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8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hyperlink" Target="https://www.thoughtco.com/dean-kamen-profile-1992041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espressif/arduino-esp32/blob/master/libraries/Wire/src/Wire.h" TargetMode="External"/><Relationship Id="rId4" Type="http://schemas.openxmlformats.org/officeDocument/2006/relationships/hyperlink" Target="https://github.com/espressif/arduino-esp32/blob/master/libraries/WiFi/src/WiFi.h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FQ9vT2Ac9UQv6-g460o_QDL_5mykztkN/view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hyperlink" Target="https://github.com/jrowberg/i2cdevlib/tree/master/Arduino/MPU6050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kFZMspJ-dK9ybLIwTHeWd8uLMf-JElvf/view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drive.google.com/file/d/1DACSA2d4o48Ad9J6T89tWYak01XWrwH5/view" TargetMode="External"/><Relationship Id="rId6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hTRRFd_Sp30Fc1S8ToLaPCwiadjY9_My/view" TargetMode="External"/><Relationship Id="rId4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hyperlink" Target="https://www.youtube.com/watch?v=ygrsIqWOh3Y&amp;t=679s&amp;ab_channel=DroneBotWorksho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Self Balancing Robot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10. 30. 2023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5조 몰라용</a:t>
            </a:r>
            <a:endParaRPr sz="2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조홍기</a:t>
            </a:r>
            <a:endParaRPr sz="2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문서영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Gyroscope 내부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5206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MEMS</a:t>
            </a:r>
            <a:r>
              <a:rPr b="1" lang="ko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(micro-electromechanical systems): 미세전자제어기술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Coriolis Force: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코리올리 힘, 전향력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지구의 자전으로 생기는 겉보기 </a:t>
            </a:r>
            <a:r>
              <a:rPr lang="ko" sz="1600">
                <a:solidFill>
                  <a:schemeClr val="dk1"/>
                </a:solidFill>
              </a:rPr>
              <a:t>힘</a:t>
            </a:r>
            <a:r>
              <a:rPr lang="ko" sz="1600">
                <a:solidFill>
                  <a:schemeClr val="dk1"/>
                </a:solidFill>
              </a:rPr>
              <a:t> </a:t>
            </a: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(관성력)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400" y="2723775"/>
            <a:ext cx="4344599" cy="2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23773"/>
            <a:ext cx="4133705" cy="2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작심삼일</a:t>
            </a:r>
            <a:r>
              <a:rPr lang="ko"/>
              <a:t>도 100번 하면 1년… 하지만 피드백이 없다면?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050" y="2720100"/>
            <a:ext cx="5168850" cy="21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5110550" y="4841400"/>
            <a:ext cx="3049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4"/>
              </a:rPr>
              <a:t>https://www.lucidchart.com/blog/how-to-give-feedback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2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44625"/>
            <a:ext cx="3296798" cy="24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</a:t>
            </a:r>
            <a:r>
              <a:rPr lang="ko"/>
              <a:t>서 자동제어에서도 피드백이 중요합니다!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208950"/>
            <a:ext cx="8520600" cy="27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lang="ko" sz="1600">
                <a:solidFill>
                  <a:srgbClr val="374151"/>
                </a:solidFill>
              </a:rPr>
              <a:t>자동제어</a:t>
            </a:r>
            <a:r>
              <a:rPr lang="ko" sz="1600">
                <a:solidFill>
                  <a:srgbClr val="374151"/>
                </a:solidFill>
              </a:rPr>
              <a:t>: 미리 정의된 목표를 달성하기 위해 제어 과정을 자동화하는 데 사용되는 시스템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lang="ko" sz="1600">
                <a:solidFill>
                  <a:srgbClr val="374151"/>
                </a:solidFill>
              </a:rPr>
              <a:t>자동 제어 시스템에서 사용되는 일반적인 피드백 제어 알고리즘이 </a:t>
            </a:r>
            <a:r>
              <a:rPr b="1" lang="ko" sz="1600">
                <a:solidFill>
                  <a:srgbClr val="374151"/>
                </a:solidFill>
              </a:rPr>
              <a:t>PID 제어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lang="ko" sz="1600">
                <a:solidFill>
                  <a:srgbClr val="374151"/>
                </a:solidFill>
              </a:rPr>
              <a:t>PID 제어</a:t>
            </a:r>
            <a:r>
              <a:rPr lang="ko" sz="1600">
                <a:solidFill>
                  <a:srgbClr val="374151"/>
                </a:solidFill>
              </a:rPr>
              <a:t>: 제어 시스템이 원하는 </a:t>
            </a:r>
            <a:r>
              <a:rPr b="1" lang="ko" sz="1600">
                <a:solidFill>
                  <a:srgbClr val="374151"/>
                </a:solidFill>
              </a:rPr>
              <a:t>목표 값을 유지</a:t>
            </a:r>
            <a:r>
              <a:rPr lang="ko" sz="1600">
                <a:solidFill>
                  <a:srgbClr val="374151"/>
                </a:solidFill>
              </a:rPr>
              <a:t> 또는 </a:t>
            </a:r>
            <a:r>
              <a:rPr b="1" lang="ko" sz="1600">
                <a:solidFill>
                  <a:srgbClr val="374151"/>
                </a:solidFill>
              </a:rPr>
              <a:t>목표 값을 따라가도록 조절</a:t>
            </a:r>
            <a:r>
              <a:rPr lang="ko" sz="1600">
                <a:solidFill>
                  <a:srgbClr val="374151"/>
                </a:solidFill>
              </a:rPr>
              <a:t>하는 데 사용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-"/>
            </a:pPr>
            <a:r>
              <a:rPr lang="ko" sz="1600">
                <a:solidFill>
                  <a:srgbClr val="374151"/>
                </a:solidFill>
              </a:rPr>
              <a:t>Proportional (비례), Integral (적분), Derivative (미분) 세 가지 구성 요소 조합하여 제어 출력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-"/>
            </a:pPr>
            <a:r>
              <a:rPr lang="ko" sz="1600">
                <a:solidFill>
                  <a:srgbClr val="202122"/>
                </a:solidFill>
              </a:rPr>
              <a:t>제어하고자 하는 대상의 출력값(output)을 측정하여 이를 원하고자 하는 참조값(reference value) 혹은 설정값(Set Point)과 비교하여 오차(error)를 계산하고, 이 오차값을 이용하여 제어에 필요한 제어값을 계산하는 구조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-"/>
            </a:pPr>
            <a:r>
              <a:rPr lang="ko" sz="1600">
                <a:solidFill>
                  <a:srgbClr val="374151"/>
                </a:solidFill>
              </a:rPr>
              <a:t>PID 제어는 온도 / 속도 / 위치 / 압력 및 다른 자동 제어 시스템에 효과적으로 적용 가능</a:t>
            </a:r>
            <a:endParaRPr sz="16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일반적</a:t>
            </a:r>
            <a:r>
              <a:rPr lang="ko"/>
              <a:t>인 </a:t>
            </a:r>
            <a:r>
              <a:rPr lang="ko"/>
              <a:t>PID Control 수식</a:t>
            </a:r>
            <a:r>
              <a:rPr lang="ko"/>
              <a:t>과 구조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3379550"/>
            <a:ext cx="85206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i="1" lang="ko" sz="1600">
                <a:solidFill>
                  <a:srgbClr val="374151"/>
                </a:solidFill>
              </a:rPr>
              <a:t>U</a:t>
            </a:r>
            <a:r>
              <a:rPr b="1" lang="ko" sz="1600">
                <a:solidFill>
                  <a:srgbClr val="374151"/>
                </a:solidFill>
              </a:rPr>
              <a:t>(</a:t>
            </a:r>
            <a:r>
              <a:rPr b="1" i="1" lang="ko" sz="1600">
                <a:solidFill>
                  <a:srgbClr val="374151"/>
                </a:solidFill>
              </a:rPr>
              <a:t>t</a:t>
            </a:r>
            <a:r>
              <a:rPr b="1" lang="ko" sz="1600">
                <a:solidFill>
                  <a:srgbClr val="374151"/>
                </a:solidFill>
              </a:rPr>
              <a:t>)</a:t>
            </a:r>
            <a:r>
              <a:rPr lang="ko" sz="1600">
                <a:solidFill>
                  <a:srgbClr val="374151"/>
                </a:solidFill>
              </a:rPr>
              <a:t>:  제어 출력.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i="1" lang="ko" sz="1600">
                <a:solidFill>
                  <a:srgbClr val="374151"/>
                </a:solidFill>
              </a:rPr>
              <a:t>e</a:t>
            </a:r>
            <a:r>
              <a:rPr b="1" lang="ko" sz="1600">
                <a:solidFill>
                  <a:srgbClr val="374151"/>
                </a:solidFill>
              </a:rPr>
              <a:t>(</a:t>
            </a:r>
            <a:r>
              <a:rPr b="1" i="1" lang="ko" sz="1600">
                <a:solidFill>
                  <a:srgbClr val="374151"/>
                </a:solidFill>
              </a:rPr>
              <a:t>t</a:t>
            </a:r>
            <a:r>
              <a:rPr b="1" lang="ko" sz="1600">
                <a:solidFill>
                  <a:srgbClr val="374151"/>
                </a:solidFill>
              </a:rPr>
              <a:t>)</a:t>
            </a:r>
            <a:r>
              <a:rPr lang="ko" sz="1600">
                <a:solidFill>
                  <a:srgbClr val="374151"/>
                </a:solidFill>
              </a:rPr>
              <a:t>: 현재 오차, 즉 원하는 목표 값과 현재 프로세스 변수 값의 차이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lang="ko" sz="1600">
                <a:solidFill>
                  <a:srgbClr val="374151"/>
                </a:solidFill>
              </a:rPr>
              <a:t>K</a:t>
            </a:r>
            <a:r>
              <a:rPr b="1" baseline="-25000" lang="ko" sz="1600">
                <a:solidFill>
                  <a:srgbClr val="374151"/>
                </a:solidFill>
              </a:rPr>
              <a:t>p</a:t>
            </a:r>
            <a:r>
              <a:rPr b="1" lang="ko" sz="1600">
                <a:solidFill>
                  <a:srgbClr val="374151"/>
                </a:solidFill>
              </a:rPr>
              <a:t>, K</a:t>
            </a:r>
            <a:r>
              <a:rPr b="1" baseline="-25000" lang="ko" sz="1600">
                <a:solidFill>
                  <a:srgbClr val="374151"/>
                </a:solidFill>
              </a:rPr>
              <a:t>i</a:t>
            </a:r>
            <a:r>
              <a:rPr b="1" lang="ko" sz="1600">
                <a:solidFill>
                  <a:srgbClr val="374151"/>
                </a:solidFill>
              </a:rPr>
              <a:t>, K</a:t>
            </a:r>
            <a:r>
              <a:rPr b="1" baseline="-25000" lang="ko" sz="1600">
                <a:solidFill>
                  <a:srgbClr val="374151"/>
                </a:solidFill>
              </a:rPr>
              <a:t>d</a:t>
            </a:r>
            <a:r>
              <a:rPr lang="ko" sz="1600">
                <a:solidFill>
                  <a:srgbClr val="374151"/>
                </a:solidFill>
              </a:rPr>
              <a:t> : 각각 P, I, D 제어 게인으로 조정 가능한 매개 변수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-"/>
            </a:pPr>
            <a:r>
              <a:rPr lang="ko" sz="1600">
                <a:solidFill>
                  <a:srgbClr val="374151"/>
                </a:solidFill>
              </a:rPr>
              <a:t>PID 제어의 성능은 매개 변수 K</a:t>
            </a:r>
            <a:r>
              <a:rPr baseline="-25000" lang="ko" sz="1600">
                <a:solidFill>
                  <a:srgbClr val="374151"/>
                </a:solidFill>
              </a:rPr>
              <a:t>p</a:t>
            </a:r>
            <a:r>
              <a:rPr lang="ko" sz="1600">
                <a:solidFill>
                  <a:srgbClr val="374151"/>
                </a:solidFill>
              </a:rPr>
              <a:t>, K</a:t>
            </a:r>
            <a:r>
              <a:rPr baseline="-25000" lang="ko" sz="1600">
                <a:solidFill>
                  <a:srgbClr val="374151"/>
                </a:solidFill>
              </a:rPr>
              <a:t>i</a:t>
            </a:r>
            <a:r>
              <a:rPr lang="ko" sz="1600">
                <a:solidFill>
                  <a:srgbClr val="374151"/>
                </a:solidFill>
              </a:rPr>
              <a:t>, K</a:t>
            </a:r>
            <a:r>
              <a:rPr baseline="-25000" lang="ko" sz="1600">
                <a:solidFill>
                  <a:srgbClr val="374151"/>
                </a:solidFill>
              </a:rPr>
              <a:t>d</a:t>
            </a:r>
            <a:r>
              <a:rPr lang="ko" sz="1600">
                <a:solidFill>
                  <a:srgbClr val="374151"/>
                </a:solidFill>
              </a:rPr>
              <a:t> 를 조절하여 최적화될 수 있으며, 이를 튜닝하는 과정은 제어 시스템의 안정성과 반응 속도를 조절하는 중요한 역할을 함</a:t>
            </a:r>
            <a:endParaRPr sz="1600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175" y="1133150"/>
            <a:ext cx="4535125" cy="2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9224" l="0" r="0" t="32244"/>
          <a:stretch/>
        </p:blipFill>
        <p:spPr>
          <a:xfrm>
            <a:off x="577300" y="1685425"/>
            <a:ext cx="3257600" cy="12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PID Tuning Method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445275"/>
            <a:ext cx="44508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Guess &amp; Check (with Physical H/W)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Model-Based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Linearization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등등 많은 방법이 있지만 제한된 시간, 재료, 환경으로 인해 물성치를 확인할 방법이 없어서 Guess &amp; Check method를 선택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4823100" y="1720775"/>
            <a:ext cx="4009200" cy="24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[White box Method]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[Grey box Method]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[Black box Method]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infer system from Input and Output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Empirical PID Tuning</a:t>
            </a:r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5547650" y="144375"/>
            <a:ext cx="3406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Empirical PID gain tuning (Kevin Lynch)</a:t>
            </a:r>
            <a:r>
              <a:rPr lang="ko"/>
              <a:t> 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0" l="0" r="49117" t="0"/>
          <a:stretch/>
        </p:blipFill>
        <p:spPr>
          <a:xfrm>
            <a:off x="152400" y="1077800"/>
            <a:ext cx="1679325" cy="185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563" y="1099363"/>
            <a:ext cx="3223746" cy="18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1150" y="1099375"/>
            <a:ext cx="3223727" cy="18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7">
            <a:alphaModFix/>
          </a:blip>
          <a:srcRect b="0" l="0" r="48274" t="0"/>
          <a:stretch/>
        </p:blipFill>
        <p:spPr>
          <a:xfrm>
            <a:off x="152400" y="3178400"/>
            <a:ext cx="1679325" cy="18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4575" y="3178425"/>
            <a:ext cx="3223798" cy="181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1150" y="3178412"/>
            <a:ext cx="3223727" cy="1812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ESP32-S3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듀얼코어 0.24Ghz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WIFI 802.11 b/g/n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BLE 5.0 (Up to 2Mbps)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많은 GPIO, SPI, UART 포트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USB OTG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등등 활용도가 좋음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851" y="508850"/>
            <a:ext cx="4132674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ESP32-S3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499" y="1155650"/>
            <a:ext cx="591298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/>
          <p:nvPr/>
        </p:nvSpPr>
        <p:spPr>
          <a:xfrm>
            <a:off x="2619325" y="2719500"/>
            <a:ext cx="340500" cy="30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359675" y="3307600"/>
            <a:ext cx="1305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통신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Serial (보험용)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BLE Advertiser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비동기식이라 12초(</a:t>
            </a:r>
            <a:r>
              <a:rPr lang="ko" sz="1800">
                <a:solidFill>
                  <a:schemeClr val="dk1"/>
                </a:solidFill>
              </a:rPr>
              <a:t>ESP32-S3 기준)</a:t>
            </a:r>
            <a:r>
              <a:rPr lang="ko" sz="1800">
                <a:solidFill>
                  <a:schemeClr val="dk1"/>
                </a:solidFill>
              </a:rPr>
              <a:t>마다 끊어짐.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데이터 주고받기가 난해해서 포기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WIFI Server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TCP/IP 기반 통신 사용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HTTP 프로토콜 사용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WIFI AP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Socket 통신 사용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TCP/IP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OSI 7계층에서 </a:t>
            </a:r>
            <a:r>
              <a:rPr lang="ko">
                <a:solidFill>
                  <a:schemeClr val="dk1"/>
                </a:solidFill>
              </a:rPr>
              <a:t>4</a:t>
            </a:r>
            <a:r>
              <a:rPr lang="ko">
                <a:solidFill>
                  <a:schemeClr val="dk1"/>
                </a:solidFill>
              </a:rPr>
              <a:t>계층의 TCP와 </a:t>
            </a:r>
            <a:r>
              <a:rPr lang="ko">
                <a:solidFill>
                  <a:schemeClr val="dk1"/>
                </a:solidFill>
              </a:rPr>
              <a:t>3</a:t>
            </a:r>
            <a:r>
              <a:rPr lang="ko">
                <a:solidFill>
                  <a:schemeClr val="dk1"/>
                </a:solidFill>
              </a:rPr>
              <a:t>계층의 IP를 사용하는 통신 방식.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HTTP, HTTPS, FTP, 온라인 클라이언트/서버 등 현재 가장 많이 사용되는 방식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장점 : 신뢰성 좋음, 패킷 loss 체크가 쉬움.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단점 : 네트워크 부하 생김 -&gt; 근래에는 빠른 통신 속도로 어느정도 보완됨.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875" y="3283979"/>
            <a:ext cx="5688274" cy="17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Self Balancing Robot </a:t>
            </a:r>
            <a:r>
              <a:rPr lang="ko" sz="2244"/>
              <a:t>(feat. Segway)</a:t>
            </a:r>
            <a:endParaRPr sz="2244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515" y="2571750"/>
            <a:ext cx="3861485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88" y="0"/>
            <a:ext cx="385761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450" y="1450797"/>
            <a:ext cx="3223549" cy="21468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96875" y="3597675"/>
            <a:ext cx="310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6"/>
              </a:rPr>
              <a:t>https://www.thoughtco.com/dean-kamen-profile-1992041</a:t>
            </a:r>
            <a:r>
              <a:rPr lang="ko" sz="800"/>
              <a:t> </a:t>
            </a:r>
            <a:endParaRPr sz="800"/>
          </a:p>
        </p:txBody>
      </p:sp>
      <p:sp>
        <p:nvSpPr>
          <p:cNvPr id="66" name="Google Shape;66;p14"/>
          <p:cNvSpPr txBox="1"/>
          <p:nvPr/>
        </p:nvSpPr>
        <p:spPr>
          <a:xfrm>
            <a:off x="1292400" y="911950"/>
            <a:ext cx="219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Dean Kamen</a:t>
            </a:r>
            <a:endParaRPr sz="20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69275" y="3936375"/>
            <a:ext cx="50736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향상된 기동성(maneuverability)과 안정감(stability)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위치한 공간에서 방향 바꾸기와 좁은 공간을 정확히 주행하는것에 특화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</a:t>
            </a:r>
            <a:endParaRPr/>
          </a:p>
        </p:txBody>
      </p:sp>
      <p:grpSp>
        <p:nvGrpSpPr>
          <p:cNvPr id="213" name="Google Shape;213;p32"/>
          <p:cNvGrpSpPr/>
          <p:nvPr/>
        </p:nvGrpSpPr>
        <p:grpSpPr>
          <a:xfrm>
            <a:off x="311688" y="1123375"/>
            <a:ext cx="4238637" cy="2896737"/>
            <a:chOff x="192463" y="1152463"/>
            <a:chExt cx="4238637" cy="2896737"/>
          </a:xfrm>
        </p:grpSpPr>
        <p:pic>
          <p:nvPicPr>
            <p:cNvPr id="214" name="Google Shape;21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463" y="1152463"/>
              <a:ext cx="4238625" cy="128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2"/>
            <p:cNvPicPr preferRelativeResize="0"/>
            <p:nvPr/>
          </p:nvPicPr>
          <p:blipFill rotWithShape="1">
            <a:blip r:embed="rId4">
              <a:alphaModFix/>
            </a:blip>
            <a:srcRect b="0" l="0" r="53645" t="0"/>
            <a:stretch/>
          </p:blipFill>
          <p:spPr>
            <a:xfrm>
              <a:off x="192475" y="2438350"/>
              <a:ext cx="4238625" cy="161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32"/>
          <p:cNvSpPr txBox="1"/>
          <p:nvPr/>
        </p:nvSpPr>
        <p:spPr>
          <a:xfrm>
            <a:off x="5533913" y="4020100"/>
            <a:ext cx="2043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3-way handshake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437" y="1123375"/>
            <a:ext cx="3018264" cy="269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 좋고 속도도 나오는데 왜 안썼나?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시나리오상 MPU6050 센서값 계속 받아오며, 모터 움직이는 동안에도 빠른 속도로 데이터를 주고받아야 하는데 GET 요청 여러번 보내면 가끔 딜레이가 1초 넘게 생김.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POST 요청으로 Json 라이브러리를 사용하여 데이터를 주고받아 보고자 했으나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Arduino 라이브러리와 ESP32-S3 라이브러리가 서로 충돌나서 오류가 밑도 끝도 없이 나옴.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(ESP32는 예제가 간간히 나오는데 ESP32-S3의 정보도 부족하고 같은 코드도 충돌로 안굴러감)                                                                                                               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WIFI AP + Socket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장점 :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socket 통신으로 구현하여 HTTP 통신보다 빠름.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단순 구현만 보자면 생각보다 간단함.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단점 : 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이론이 부족하면 제대로된 구현이 매우매우</a:t>
            </a:r>
            <a:r>
              <a:rPr lang="ko" sz="1600"/>
              <a:t>매우매우</a:t>
            </a:r>
            <a:r>
              <a:rPr lang="ko" sz="1600"/>
              <a:t> 힘듦</a:t>
            </a:r>
            <a:r>
              <a:rPr lang="ko" sz="1600"/>
              <a:t>. -&gt; 패킷 로스 야기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노트북이 AP에 직접 접속하고 connection 유지해야 해서 인터넷이 안됨. -&gt; AWS를 못씀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/>
        </p:nvSpPr>
        <p:spPr>
          <a:xfrm>
            <a:off x="4655450" y="1541802"/>
            <a:ext cx="1860900" cy="3148953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35"/>
          <p:cNvGrpSpPr/>
          <p:nvPr/>
        </p:nvGrpSpPr>
        <p:grpSpPr>
          <a:xfrm>
            <a:off x="4817300" y="3035770"/>
            <a:ext cx="1537200" cy="1579858"/>
            <a:chOff x="4817300" y="3035770"/>
            <a:chExt cx="1537200" cy="1579858"/>
          </a:xfrm>
        </p:grpSpPr>
        <p:sp>
          <p:nvSpPr>
            <p:cNvPr id="236" name="Google Shape;236;p35"/>
            <p:cNvSpPr/>
            <p:nvPr/>
          </p:nvSpPr>
          <p:spPr>
            <a:xfrm>
              <a:off x="4817300" y="3270473"/>
              <a:ext cx="1537200" cy="134515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5076050" y="3035770"/>
              <a:ext cx="1019700" cy="334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Client</a:t>
              </a:r>
              <a:endParaRPr/>
            </a:p>
          </p:txBody>
        </p:sp>
      </p:grpSp>
      <p:sp>
        <p:nvSpPr>
          <p:cNvPr id="238" name="Google Shape;238;p35"/>
          <p:cNvSpPr/>
          <p:nvPr/>
        </p:nvSpPr>
        <p:spPr>
          <a:xfrm>
            <a:off x="4817300" y="1913125"/>
            <a:ext cx="1537200" cy="105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076050" y="1164309"/>
            <a:ext cx="1019700" cy="540137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</a:t>
            </a:r>
            <a:endParaRPr/>
          </a:p>
        </p:txBody>
      </p:sp>
      <p:sp>
        <p:nvSpPr>
          <p:cNvPr id="240" name="Google Shape;240;p35"/>
          <p:cNvSpPr/>
          <p:nvPr/>
        </p:nvSpPr>
        <p:spPr>
          <a:xfrm>
            <a:off x="4966250" y="2219465"/>
            <a:ext cx="1239300" cy="247563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방향버튼</a:t>
            </a:r>
            <a:endParaRPr/>
          </a:p>
        </p:txBody>
      </p:sp>
      <p:sp>
        <p:nvSpPr>
          <p:cNvPr id="241" name="Google Shape;241;p35"/>
          <p:cNvSpPr/>
          <p:nvPr/>
        </p:nvSpPr>
        <p:spPr>
          <a:xfrm>
            <a:off x="4966250" y="2625749"/>
            <a:ext cx="1239300" cy="247563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사용자정보</a:t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5076050" y="1772698"/>
            <a:ext cx="1019700" cy="334265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(Qt)</a:t>
            </a:r>
            <a:endParaRPr/>
          </a:p>
        </p:txBody>
      </p:sp>
      <p:grpSp>
        <p:nvGrpSpPr>
          <p:cNvPr id="243" name="Google Shape;243;p35"/>
          <p:cNvGrpSpPr/>
          <p:nvPr/>
        </p:nvGrpSpPr>
        <p:grpSpPr>
          <a:xfrm>
            <a:off x="2627650" y="1164307"/>
            <a:ext cx="1860900" cy="3526446"/>
            <a:chOff x="819550" y="1486950"/>
            <a:chExt cx="1860900" cy="2867450"/>
          </a:xfrm>
        </p:grpSpPr>
        <p:sp>
          <p:nvSpPr>
            <p:cNvPr id="244" name="Google Shape;244;p35"/>
            <p:cNvSpPr/>
            <p:nvPr/>
          </p:nvSpPr>
          <p:spPr>
            <a:xfrm>
              <a:off x="819550" y="1793900"/>
              <a:ext cx="1860900" cy="25605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1240150" y="1486950"/>
              <a:ext cx="1019700" cy="439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ESP32</a:t>
              </a: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1130350" y="3136821"/>
              <a:ext cx="1239300" cy="4626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DC모터(2개) 제어</a:t>
              </a: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1130350" y="3748140"/>
              <a:ext cx="1239300" cy="439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MPU6050(1개)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센싱</a:t>
              </a:r>
              <a:endParaRPr sz="1200"/>
            </a:p>
          </p:txBody>
        </p:sp>
      </p:grpSp>
      <p:grpSp>
        <p:nvGrpSpPr>
          <p:cNvPr id="248" name="Google Shape;248;p35"/>
          <p:cNvGrpSpPr/>
          <p:nvPr/>
        </p:nvGrpSpPr>
        <p:grpSpPr>
          <a:xfrm>
            <a:off x="6683250" y="1164309"/>
            <a:ext cx="1860900" cy="3526446"/>
            <a:chOff x="7196750" y="1548275"/>
            <a:chExt cx="1860900" cy="2867450"/>
          </a:xfrm>
        </p:grpSpPr>
        <p:grpSp>
          <p:nvGrpSpPr>
            <p:cNvPr id="249" name="Google Shape;249;p35"/>
            <p:cNvGrpSpPr/>
            <p:nvPr/>
          </p:nvGrpSpPr>
          <p:grpSpPr>
            <a:xfrm>
              <a:off x="7196750" y="1548275"/>
              <a:ext cx="1860900" cy="2867450"/>
              <a:chOff x="3406000" y="1602325"/>
              <a:chExt cx="1860900" cy="2867450"/>
            </a:xfrm>
          </p:grpSpPr>
          <p:sp>
            <p:nvSpPr>
              <p:cNvPr id="250" name="Google Shape;250;p35"/>
              <p:cNvSpPr/>
              <p:nvPr/>
            </p:nvSpPr>
            <p:spPr>
              <a:xfrm>
                <a:off x="3406000" y="1909275"/>
                <a:ext cx="1860900" cy="25605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5"/>
              <p:cNvSpPr/>
              <p:nvPr/>
            </p:nvSpPr>
            <p:spPr>
              <a:xfrm>
                <a:off x="3826600" y="1602325"/>
                <a:ext cx="1019700" cy="4392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DB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(local)</a:t>
                </a:r>
                <a:endParaRPr/>
              </a:p>
            </p:txBody>
          </p:sp>
          <p:sp>
            <p:nvSpPr>
              <p:cNvPr id="252" name="Google Shape;252;p35"/>
              <p:cNvSpPr/>
              <p:nvPr/>
            </p:nvSpPr>
            <p:spPr>
              <a:xfrm>
                <a:off x="3716800" y="3692926"/>
                <a:ext cx="1239300" cy="271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/>
                  <a:t>모터제어</a:t>
                </a:r>
                <a:r>
                  <a:rPr lang="ko" sz="1300"/>
                  <a:t>로그</a:t>
                </a:r>
                <a:endParaRPr sz="1300"/>
              </a:p>
            </p:txBody>
          </p:sp>
          <p:sp>
            <p:nvSpPr>
              <p:cNvPr id="253" name="Google Shape;253;p35"/>
              <p:cNvSpPr/>
              <p:nvPr/>
            </p:nvSpPr>
            <p:spPr>
              <a:xfrm>
                <a:off x="3716800" y="2915725"/>
                <a:ext cx="1239300" cy="271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/>
                  <a:t>RFID조회로그</a:t>
                </a:r>
                <a:endParaRPr sz="1300"/>
              </a:p>
            </p:txBody>
          </p:sp>
          <p:sp>
            <p:nvSpPr>
              <p:cNvPr id="254" name="Google Shape;254;p35"/>
              <p:cNvSpPr/>
              <p:nvPr/>
            </p:nvSpPr>
            <p:spPr>
              <a:xfrm>
                <a:off x="3716800" y="4082454"/>
                <a:ext cx="1239300" cy="271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센서로그</a:t>
                </a:r>
                <a:endParaRPr/>
              </a:p>
            </p:txBody>
          </p:sp>
        </p:grpSp>
        <p:sp>
          <p:nvSpPr>
            <p:cNvPr id="255" name="Google Shape;255;p35"/>
            <p:cNvSpPr/>
            <p:nvPr/>
          </p:nvSpPr>
          <p:spPr>
            <a:xfrm>
              <a:off x="7507550" y="3219175"/>
              <a:ext cx="1239300" cy="271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RFID설정정보</a:t>
              </a:r>
              <a:endParaRPr sz="1300"/>
            </a:p>
          </p:txBody>
        </p:sp>
      </p:grpSp>
      <p:cxnSp>
        <p:nvCxnSpPr>
          <p:cNvPr id="256" name="Google Shape;256;p35"/>
          <p:cNvCxnSpPr>
            <a:stCxn id="257" idx="3"/>
            <a:endCxn id="253" idx="1"/>
          </p:cNvCxnSpPr>
          <p:nvPr/>
        </p:nvCxnSpPr>
        <p:spPr>
          <a:xfrm flipH="1" rot="10800000">
            <a:off x="6205550" y="2946666"/>
            <a:ext cx="788400" cy="63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5"/>
          <p:cNvCxnSpPr>
            <a:stCxn id="255" idx="1"/>
            <a:endCxn id="241" idx="3"/>
          </p:cNvCxnSpPr>
          <p:nvPr/>
        </p:nvCxnSpPr>
        <p:spPr>
          <a:xfrm rot="10800000">
            <a:off x="6205650" y="2749446"/>
            <a:ext cx="788400" cy="63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5"/>
          <p:cNvCxnSpPr>
            <a:stCxn id="247" idx="3"/>
            <a:endCxn id="260" idx="1"/>
          </p:cNvCxnSpPr>
          <p:nvPr/>
        </p:nvCxnSpPr>
        <p:spPr>
          <a:xfrm>
            <a:off x="4177750" y="4215231"/>
            <a:ext cx="788400" cy="16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5"/>
          <p:cNvCxnSpPr>
            <a:stCxn id="260" idx="3"/>
            <a:endCxn id="254" idx="1"/>
          </p:cNvCxnSpPr>
          <p:nvPr/>
        </p:nvCxnSpPr>
        <p:spPr>
          <a:xfrm>
            <a:off x="6205550" y="4379368"/>
            <a:ext cx="7884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5"/>
          <p:cNvCxnSpPr>
            <a:stCxn id="247" idx="1"/>
            <a:endCxn id="246" idx="1"/>
          </p:cNvCxnSpPr>
          <p:nvPr/>
        </p:nvCxnSpPr>
        <p:spPr>
          <a:xfrm flipH="1" rot="10800000">
            <a:off x="2938450" y="3477831"/>
            <a:ext cx="600" cy="7374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5"/>
          <p:cNvCxnSpPr>
            <a:stCxn id="257" idx="3"/>
            <a:endCxn id="255" idx="1"/>
          </p:cNvCxnSpPr>
          <p:nvPr/>
        </p:nvCxnSpPr>
        <p:spPr>
          <a:xfrm flipH="1" rot="10800000">
            <a:off x="6205550" y="3386466"/>
            <a:ext cx="788400" cy="19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5"/>
          <p:cNvCxnSpPr>
            <a:stCxn id="245" idx="3"/>
            <a:endCxn id="239" idx="1"/>
          </p:cNvCxnSpPr>
          <p:nvPr/>
        </p:nvCxnSpPr>
        <p:spPr>
          <a:xfrm>
            <a:off x="4067950" y="1434375"/>
            <a:ext cx="100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265" name="Google Shape;265;p35"/>
          <p:cNvGrpSpPr/>
          <p:nvPr/>
        </p:nvGrpSpPr>
        <p:grpSpPr>
          <a:xfrm>
            <a:off x="599850" y="1164307"/>
            <a:ext cx="1860900" cy="3526446"/>
            <a:chOff x="819550" y="1486950"/>
            <a:chExt cx="1860900" cy="2867450"/>
          </a:xfrm>
        </p:grpSpPr>
        <p:sp>
          <p:nvSpPr>
            <p:cNvPr id="266" name="Google Shape;266;p35"/>
            <p:cNvSpPr/>
            <p:nvPr/>
          </p:nvSpPr>
          <p:spPr>
            <a:xfrm>
              <a:off x="819550" y="1793900"/>
              <a:ext cx="1860900" cy="25605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1240150" y="1486950"/>
              <a:ext cx="1019700" cy="439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Uno</a:t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1130350" y="2914650"/>
              <a:ext cx="1239300" cy="4005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RFID(1개) 센싱</a:t>
              </a:r>
              <a:endParaRPr/>
            </a:p>
          </p:txBody>
        </p:sp>
      </p:grpSp>
      <p:cxnSp>
        <p:nvCxnSpPr>
          <p:cNvPr id="269" name="Google Shape;269;p35"/>
          <p:cNvCxnSpPr>
            <a:stCxn id="267" idx="3"/>
            <a:endCxn id="245" idx="1"/>
          </p:cNvCxnSpPr>
          <p:nvPr/>
        </p:nvCxnSpPr>
        <p:spPr>
          <a:xfrm>
            <a:off x="2040150" y="1434375"/>
            <a:ext cx="100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70" name="Google Shape;270;p35"/>
          <p:cNvSpPr txBox="1"/>
          <p:nvPr/>
        </p:nvSpPr>
        <p:spPr>
          <a:xfrm>
            <a:off x="2119050" y="1152336"/>
            <a:ext cx="850200" cy="282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Serial</a:t>
            </a:r>
            <a:endParaRPr sz="1100"/>
          </a:p>
        </p:txBody>
      </p:sp>
      <p:sp>
        <p:nvSpPr>
          <p:cNvPr id="271" name="Google Shape;271;p35"/>
          <p:cNvSpPr txBox="1"/>
          <p:nvPr/>
        </p:nvSpPr>
        <p:spPr>
          <a:xfrm>
            <a:off x="4146900" y="1152336"/>
            <a:ext cx="850200" cy="282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WIFI</a:t>
            </a:r>
            <a:endParaRPr sz="1100"/>
          </a:p>
        </p:txBody>
      </p:sp>
      <p:cxnSp>
        <p:nvCxnSpPr>
          <p:cNvPr id="272" name="Google Shape;272;p35"/>
          <p:cNvCxnSpPr>
            <a:stCxn id="246" idx="3"/>
            <a:endCxn id="240" idx="1"/>
          </p:cNvCxnSpPr>
          <p:nvPr/>
        </p:nvCxnSpPr>
        <p:spPr>
          <a:xfrm flipH="1" rot="10800000">
            <a:off x="4177750" y="2343207"/>
            <a:ext cx="788400" cy="113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3" name="Google Shape;2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Design</a:t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2938450" y="2479695"/>
            <a:ext cx="1239300" cy="49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RFID 수신</a:t>
            </a:r>
            <a:endParaRPr/>
          </a:p>
        </p:txBody>
      </p:sp>
      <p:cxnSp>
        <p:nvCxnSpPr>
          <p:cNvPr id="275" name="Google Shape;275;p35"/>
          <p:cNvCxnSpPr>
            <a:stCxn id="268" idx="3"/>
            <a:endCxn id="274" idx="1"/>
          </p:cNvCxnSpPr>
          <p:nvPr/>
        </p:nvCxnSpPr>
        <p:spPr>
          <a:xfrm flipH="1" rot="10800000">
            <a:off x="2149950" y="2725991"/>
            <a:ext cx="788400" cy="44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5"/>
          <p:cNvCxnSpPr>
            <a:stCxn id="274" idx="3"/>
            <a:endCxn id="257" idx="1"/>
          </p:cNvCxnSpPr>
          <p:nvPr/>
        </p:nvCxnSpPr>
        <p:spPr>
          <a:xfrm>
            <a:off x="4177750" y="2725995"/>
            <a:ext cx="788400" cy="85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7" name="Google Shape;277;p35"/>
          <p:cNvGrpSpPr/>
          <p:nvPr/>
        </p:nvGrpSpPr>
        <p:grpSpPr>
          <a:xfrm>
            <a:off x="4966250" y="3409534"/>
            <a:ext cx="1239300" cy="1136967"/>
            <a:chOff x="4966250" y="3409534"/>
            <a:chExt cx="1239300" cy="1136967"/>
          </a:xfrm>
        </p:grpSpPr>
        <p:sp>
          <p:nvSpPr>
            <p:cNvPr id="260" name="Google Shape;260;p35"/>
            <p:cNvSpPr/>
            <p:nvPr/>
          </p:nvSpPr>
          <p:spPr>
            <a:xfrm>
              <a:off x="4966250" y="4212236"/>
              <a:ext cx="1239300" cy="33426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MPU 값 </a:t>
              </a:r>
              <a:r>
                <a:rPr lang="ko"/>
                <a:t>수신</a:t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4966250" y="3409534"/>
              <a:ext cx="1239300" cy="33426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RFID 수신</a:t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4966250" y="3810934"/>
              <a:ext cx="1239300" cy="334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모터 방향 수신</a:t>
              </a:r>
              <a:endParaRPr/>
            </a:p>
          </p:txBody>
        </p:sp>
      </p:grpSp>
      <p:cxnSp>
        <p:nvCxnSpPr>
          <p:cNvPr id="279" name="Google Shape;279;p35"/>
          <p:cNvCxnSpPr>
            <a:stCxn id="246" idx="3"/>
            <a:endCxn id="278" idx="1"/>
          </p:cNvCxnSpPr>
          <p:nvPr/>
        </p:nvCxnSpPr>
        <p:spPr>
          <a:xfrm>
            <a:off x="4177750" y="3477807"/>
            <a:ext cx="788400" cy="50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5"/>
          <p:cNvCxnSpPr>
            <a:stCxn id="278" idx="3"/>
            <a:endCxn id="252" idx="1"/>
          </p:cNvCxnSpPr>
          <p:nvPr/>
        </p:nvCxnSpPr>
        <p:spPr>
          <a:xfrm flipH="1" rot="10800000">
            <a:off x="6205550" y="3902434"/>
            <a:ext cx="788400" cy="7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QT Design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00" y="1017725"/>
            <a:ext cx="732639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Libraries</a:t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ESP32-S3</a:t>
            </a:r>
            <a:endParaRPr sz="14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&lt;Wire.h&gt; </a:t>
            </a:r>
            <a:r>
              <a:rPr lang="ko" sz="800"/>
              <a:t>(</a:t>
            </a:r>
            <a:r>
              <a:rPr lang="ko" sz="800" u="sng">
                <a:solidFill>
                  <a:schemeClr val="hlink"/>
                </a:solidFill>
                <a:hlinkClick r:id="rId3"/>
              </a:rPr>
              <a:t>arduino-esp32/libraries/Wire/src/Wire.h at master · espressif/arduino-esp32 (github.com)</a:t>
            </a:r>
            <a:r>
              <a:rPr lang="ko" sz="800"/>
              <a:t>)</a:t>
            </a:r>
            <a:endParaRPr sz="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&lt;WiFi.h&gt; </a:t>
            </a:r>
            <a:r>
              <a:rPr lang="ko" sz="800"/>
              <a:t>(</a:t>
            </a:r>
            <a:r>
              <a:rPr lang="ko" sz="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arduino-esp32/libraries/WiFi/src/WiFi.h at master · espressif/arduino-esp32 (github.com)</a:t>
            </a:r>
            <a:r>
              <a:rPr lang="ko" sz="800"/>
              <a:t>)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Uno</a:t>
            </a:r>
            <a:endParaRPr sz="14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&lt;SPI.h&gt; (기본 라이브러리)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&lt;MRFC.h&gt; (기본 라이브러리)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Python</a:t>
            </a:r>
            <a:endParaRPr sz="14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PyQt5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mysql-connector-python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socket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Motor Control 시연</a:t>
            </a:r>
            <a:endParaRPr/>
          </a:p>
        </p:txBody>
      </p:sp>
      <p:pic>
        <p:nvPicPr>
          <p:cNvPr id="298" name="Google Shape;298;p38" title="PROTOCOL_MOTOR_CONTROL_trimm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575" y="1107750"/>
            <a:ext cx="5324850" cy="39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MPU - PID 제어 코드 설명</a:t>
            </a:r>
            <a:endParaRPr/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88" y="1152475"/>
            <a:ext cx="16478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 rotWithShape="1">
          <a:blip r:embed="rId4">
            <a:alphaModFix/>
          </a:blip>
          <a:srcRect b="0" l="0" r="38684" t="0"/>
          <a:stretch/>
        </p:blipFill>
        <p:spPr>
          <a:xfrm>
            <a:off x="2778133" y="1152475"/>
            <a:ext cx="304277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 rotWithShape="1">
          <a:blip r:embed="rId5">
            <a:alphaModFix/>
          </a:blip>
          <a:srcRect b="15966" l="0" r="0" t="0"/>
          <a:stretch/>
        </p:blipFill>
        <p:spPr>
          <a:xfrm>
            <a:off x="5877525" y="1152473"/>
            <a:ext cx="229552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0" y="4835775"/>
            <a:ext cx="587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 라이브러리: </a:t>
            </a:r>
            <a:r>
              <a:rPr lang="ko" sz="1000" u="sng">
                <a:solidFill>
                  <a:schemeClr val="hlink"/>
                </a:solidFill>
                <a:hlinkClick r:id="rId6"/>
              </a:rPr>
              <a:t>i2cdevlib/Arduino/MPU6050 at master · jrowberg/i2cdevlib (github.com)</a:t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MPU - PID 제어 시연</a:t>
            </a:r>
            <a:endParaRPr/>
          </a:p>
        </p:txBody>
      </p:sp>
      <p:pic>
        <p:nvPicPr>
          <p:cNvPr id="313" name="Google Shape;313;p40" title="MPU_PID_trimm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834" y="1017725"/>
            <a:ext cx="5501016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 title="MPU_MOTOR_trimme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875" y="1017725"/>
            <a:ext cx="1856594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MPU - PID 제어 왜 못넣었나</a:t>
            </a:r>
            <a:endParaRPr/>
          </a:p>
        </p:txBody>
      </p:sp>
      <p:sp>
        <p:nvSpPr>
          <p:cNvPr id="320" name="Google Shape;32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아직 불안정함.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방향키 입력으로 움직이는 동시에 PID 제어를 해야하는 건데 아직 지식이 부족해서 시나리오를 어떻게 짜야할지 모르겠다.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또</a:t>
            </a:r>
            <a:r>
              <a:rPr lang="ko"/>
              <a:t>한 </a:t>
            </a:r>
            <a:r>
              <a:rPr lang="ko"/>
              <a:t>ESP32-S3에 적용시키면 라이브러리 충돌이 나서 해당 코드를 적용할 수 없었음.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</a:t>
            </a:r>
            <a:r>
              <a:rPr lang="ko"/>
              <a:t>번 프로젝트 시나리오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15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AutoNum type="arabicPeriod"/>
            </a:pPr>
            <a:r>
              <a:rPr lang="ko">
                <a:solidFill>
                  <a:srgbClr val="111111"/>
                </a:solidFill>
              </a:rPr>
              <a:t>평소에는 스스로 밸런스를 잡는다. 작은 외란 정도는 제어한다.</a:t>
            </a:r>
            <a:endParaRPr>
              <a:solidFill>
                <a:srgbClr val="11111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AutoNum type="arabicPeriod"/>
            </a:pPr>
            <a:r>
              <a:rPr lang="ko">
                <a:solidFill>
                  <a:srgbClr val="111111"/>
                </a:solidFill>
              </a:rPr>
              <a:t>RFID를 통해 사용자를 인식한다.</a:t>
            </a:r>
            <a:endParaRPr>
              <a:solidFill>
                <a:srgbClr val="11111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AutoNum type="arabicPeriod"/>
            </a:pPr>
            <a:r>
              <a:rPr lang="ko">
                <a:solidFill>
                  <a:srgbClr val="111111"/>
                </a:solidFill>
              </a:rPr>
              <a:t>무선 컨트롤러의 상하좌우 버튼을 누르면 기계가 해당 방향으로 움직인다.</a:t>
            </a:r>
            <a:endParaRPr>
              <a:solidFill>
                <a:srgbClr val="11111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AutoNum type="arabicPeriod"/>
            </a:pPr>
            <a:r>
              <a:rPr lang="ko">
                <a:solidFill>
                  <a:srgbClr val="111111"/>
                </a:solidFill>
              </a:rPr>
              <a:t>기계의 움직임과 읽어들인 센서 정보를 DB에 로깅한다.</a:t>
            </a:r>
            <a:endParaRPr>
              <a:solidFill>
                <a:srgbClr val="11111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>
              <a:solidFill>
                <a:srgbClr val="111111"/>
              </a:solidFill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64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Segway와 차이점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3303175"/>
            <a:ext cx="8520600" cy="15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segway: 사용자가 유선으로 기기를 제어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현 프로젝트: 무인이동체를 무선 통신으로 제어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코드설명 - WIFI AP</a:t>
            </a:r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613" y="1017725"/>
            <a:ext cx="245818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311700" y="1418725"/>
            <a:ext cx="184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MOVE a,USER hong</a:t>
            </a:r>
            <a:endParaRPr/>
          </a:p>
        </p:txBody>
      </p:sp>
      <p:cxnSp>
        <p:nvCxnSpPr>
          <p:cNvPr id="328" name="Google Shape;328;p42"/>
          <p:cNvCxnSpPr>
            <a:stCxn id="327" idx="3"/>
          </p:cNvCxnSpPr>
          <p:nvPr/>
        </p:nvCxnSpPr>
        <p:spPr>
          <a:xfrm>
            <a:off x="2158200" y="1601875"/>
            <a:ext cx="672600" cy="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302" y="1017725"/>
            <a:ext cx="320689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/>
          <p:nvPr/>
        </p:nvSpPr>
        <p:spPr>
          <a:xfrm>
            <a:off x="5128625" y="2843450"/>
            <a:ext cx="3207000" cy="30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코드설명 - Client</a:t>
            </a:r>
            <a:endParaRPr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312" y="1017725"/>
            <a:ext cx="3365363" cy="3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 Table 구성</a:t>
            </a:r>
            <a:endParaRPr/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130" y="101163"/>
            <a:ext cx="4503894" cy="494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DBConnector 클라스 - initialize / connect / disconnect</a:t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756" y="1089024"/>
            <a:ext cx="5094494" cy="40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DBConnector 클라스 - insert 함</a:t>
            </a:r>
            <a:r>
              <a:rPr lang="ko"/>
              <a:t>수 예시</a:t>
            </a:r>
            <a:endParaRPr/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9575"/>
            <a:ext cx="9144001" cy="26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DBConnector 클라스 - fetch 함</a:t>
            </a:r>
            <a:r>
              <a:rPr lang="ko"/>
              <a:t>수 예시</a:t>
            </a:r>
            <a:endParaRPr/>
          </a:p>
        </p:txBody>
      </p:sp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25" y="1152513"/>
            <a:ext cx="85439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311700" y="445025"/>
            <a:ext cx="76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결과물 - DB </a:t>
            </a:r>
            <a:endParaRPr/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0" y="1681300"/>
            <a:ext cx="2279392" cy="299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 rotWithShape="1">
          <a:blip r:embed="rId4">
            <a:alphaModFix/>
          </a:blip>
          <a:srcRect b="0" l="0" r="0" t="14588"/>
          <a:stretch/>
        </p:blipFill>
        <p:spPr>
          <a:xfrm>
            <a:off x="2584200" y="1681299"/>
            <a:ext cx="3937525" cy="29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 rotWithShape="1">
          <a:blip r:embed="rId5">
            <a:alphaModFix/>
          </a:blip>
          <a:srcRect b="0" l="0" r="0" t="18039"/>
          <a:stretch/>
        </p:blipFill>
        <p:spPr>
          <a:xfrm>
            <a:off x="6587525" y="1681300"/>
            <a:ext cx="2317475" cy="29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/>
        </p:nvSpPr>
        <p:spPr>
          <a:xfrm>
            <a:off x="489500" y="1241800"/>
            <a:ext cx="1778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 : rfid_tag_log</a:t>
            </a:r>
            <a:endParaRPr/>
          </a:p>
        </p:txBody>
      </p:sp>
      <p:sp>
        <p:nvSpPr>
          <p:cNvPr id="370" name="Google Shape;370;p48"/>
          <p:cNvSpPr txBox="1"/>
          <p:nvPr/>
        </p:nvSpPr>
        <p:spPr>
          <a:xfrm>
            <a:off x="3682800" y="1241800"/>
            <a:ext cx="1778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r>
              <a:rPr lang="ko"/>
              <a:t>able</a:t>
            </a:r>
            <a:r>
              <a:rPr lang="ko">
                <a:solidFill>
                  <a:schemeClr val="dk1"/>
                </a:solidFill>
              </a:rPr>
              <a:t> :</a:t>
            </a:r>
            <a:r>
              <a:rPr lang="ko"/>
              <a:t> </a:t>
            </a:r>
            <a:r>
              <a:rPr lang="ko">
                <a:solidFill>
                  <a:schemeClr val="dk1"/>
                </a:solidFill>
              </a:rPr>
              <a:t>mpu6050</a:t>
            </a:r>
            <a:endParaRPr/>
          </a:p>
        </p:txBody>
      </p:sp>
      <p:sp>
        <p:nvSpPr>
          <p:cNvPr id="371" name="Google Shape;371;p48"/>
          <p:cNvSpPr txBox="1"/>
          <p:nvPr/>
        </p:nvSpPr>
        <p:spPr>
          <a:xfrm>
            <a:off x="6876100" y="1241800"/>
            <a:ext cx="1778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</a:t>
            </a:r>
            <a:r>
              <a:rPr lang="ko">
                <a:solidFill>
                  <a:schemeClr val="dk1"/>
                </a:solidFill>
              </a:rPr>
              <a:t> :</a:t>
            </a:r>
            <a:r>
              <a:rPr lang="ko"/>
              <a:t> motor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</a:t>
            </a:r>
            <a:endParaRPr/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50" y="1017725"/>
            <a:ext cx="5621176" cy="4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</a:t>
            </a:r>
            <a:endParaRPr/>
          </a:p>
        </p:txBody>
      </p:sp>
      <p:pic>
        <p:nvPicPr>
          <p:cNvPr id="383" name="Google Shape;383;p50" title="selfBalancingRobot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500" y="235175"/>
            <a:ext cx="6544450" cy="49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프로젝트로 얻은 것</a:t>
            </a:r>
            <a:endParaRPr/>
          </a:p>
        </p:txBody>
      </p:sp>
      <p:sp>
        <p:nvSpPr>
          <p:cNvPr id="389" name="Google Shape;389;p5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786"/>
              <a:buFont typeface="Arial"/>
              <a:buNone/>
            </a:pPr>
            <a:r>
              <a:rPr lang="ko" sz="2570"/>
              <a:t>서영 </a:t>
            </a:r>
            <a:endParaRPr sz="2570"/>
          </a:p>
          <a:p>
            <a:pPr indent="-3428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570"/>
              <a:t>모터를 PID tuning을 통해 제어하려면 많은 배경지식이 필요하다 절실히 느낌</a:t>
            </a:r>
            <a:endParaRPr sz="2570"/>
          </a:p>
          <a:p>
            <a:pPr indent="-34287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570"/>
              <a:t>다음에는 물성을 수식화된 시스템으로  PID tuning을 해보고 싶음</a:t>
            </a:r>
            <a:endParaRPr sz="2570"/>
          </a:p>
          <a:p>
            <a:pPr indent="-34287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570"/>
              <a:t>하드웨어의 특성과 한계를 폭 넓게 이해하기</a:t>
            </a:r>
            <a:endParaRPr sz="2570"/>
          </a:p>
          <a:p>
            <a:pPr indent="-34287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570"/>
              <a:t>여러 통신 기술에 대해 얇고 넓게 알게됨</a:t>
            </a:r>
            <a:endParaRPr sz="257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7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570"/>
              <a:t>홍기</a:t>
            </a:r>
            <a:endParaRPr sz="2570"/>
          </a:p>
          <a:p>
            <a:pPr indent="-3428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570"/>
              <a:t>MCU와의 통신에서 어떤 공부를 해야할지 감이 옴.</a:t>
            </a:r>
            <a:endParaRPr sz="2570"/>
          </a:p>
          <a:p>
            <a:pPr indent="-34287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570"/>
              <a:t>ESP32-S3와 같은 생소한 MCU를 다룰 때 제품 설명서를 어떻게 읽고 사용해야할지 조금 이해함.</a:t>
            </a:r>
            <a:endParaRPr sz="2570"/>
          </a:p>
          <a:p>
            <a:pPr indent="-34287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570"/>
              <a:t>납땜이 매우매우</a:t>
            </a:r>
            <a:r>
              <a:rPr lang="ko" sz="2570"/>
              <a:t>매우매우매우매우 중요했음. 지금은 개인이 쓸 정도는 할 수 있게 되었음.</a:t>
            </a:r>
            <a:endParaRPr sz="257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구현에 필요한 기술들</a:t>
            </a:r>
            <a:endParaRPr/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2694300" y="143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{00382F29-6989-4399-9B3F-64694AC0B190}</a:tableStyleId>
              </a:tblPr>
              <a:tblGrid>
                <a:gridCol w="2014800"/>
                <a:gridCol w="2014800"/>
              </a:tblGrid>
              <a:tr h="56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PID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밸런스 유지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6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MPU6050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기울기 감지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6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WIFI AP, Socket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무선 통신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6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PyQt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반응형 UI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6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DB (MySQL)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telemetry </a:t>
                      </a:r>
                      <a:r>
                        <a:rPr lang="ko" sz="1800"/>
                        <a:t>로깅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6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L298N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모터제어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결과물 피드백, 반성 시간</a:t>
            </a:r>
            <a:endParaRPr/>
          </a:p>
        </p:txBody>
      </p:sp>
      <p:sp>
        <p:nvSpPr>
          <p:cNvPr id="395" name="Google Shape;39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QT 키로거 DB 생성 안함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Socket 통신 잘못된 사용으로 인한 패킷 드랍 현상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ESP32의 핀을 납땜을 해놓지 않으니 센서가 제대로 인식되지 않아 제어하는데 어려움이 많았음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길어진 기능 구현 기간으로 인해 더 다양한 상세 시나리오에 도달하지 못함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하드웨어 구성이 기능 구현에 무리가 없는지 사전 확인이 부족 (센서 사용법, 전장 설계 등등)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+"/>
            </a:pPr>
            <a:r>
              <a:rPr lang="ko"/>
              <a:t>다음 프로젝트는 4인 구성으로….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ko"/>
              <a:t>테스트 MCU도 같은걸로 구매…..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역할</a:t>
            </a:r>
            <a:endParaRPr/>
          </a:p>
        </p:txBody>
      </p:sp>
      <p:graphicFrame>
        <p:nvGraphicFramePr>
          <p:cNvPr id="401" name="Google Shape;401;p53"/>
          <p:cNvGraphicFramePr/>
          <p:nvPr/>
        </p:nvGraphicFramePr>
        <p:xfrm>
          <a:off x="1398650" y="128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{E46E6793-AE75-44C5-AE27-F6C6975F93C7}</a:tableStyleId>
              </a:tblPr>
              <a:tblGrid>
                <a:gridCol w="4334325"/>
                <a:gridCol w="2012375"/>
              </a:tblGrid>
              <a:tr h="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DC모터 제어 로직 제작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문서영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Segway 설계 및 전장 구성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문서영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MPU6050 센싱 로직 제작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문서영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PyQt 프로그램 제작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조홍기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RFID-RC522 센싱 로직 제작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조홍기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DB 및 쿼리 조회 로직 제작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문서영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ESP32 (유/무선)통신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조홍기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테스트 및 디버깅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공동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발표자료 제작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공동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/>
              <a:t>감사합니다 :) </a:t>
            </a:r>
            <a:r>
              <a:rPr lang="ko" sz="2400">
                <a:solidFill>
                  <a:schemeClr val="dk1"/>
                </a:solidFill>
              </a:rPr>
              <a:t>❤️</a:t>
            </a:r>
            <a:endParaRPr sz="3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H/W Requirements</a:t>
            </a:r>
            <a:endParaRPr/>
          </a:p>
        </p:txBody>
      </p:sp>
      <p:graphicFrame>
        <p:nvGraphicFramePr>
          <p:cNvPr id="87" name="Google Shape;87;p17"/>
          <p:cNvGraphicFramePr/>
          <p:nvPr/>
        </p:nvGraphicFramePr>
        <p:xfrm>
          <a:off x="478413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{00382F29-6989-4399-9B3F-64694AC0B190}</a:tableStyleId>
              </a:tblPr>
              <a:tblGrid>
                <a:gridCol w="3387425"/>
                <a:gridCol w="4799750"/>
              </a:tblGrid>
              <a:tr h="5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ESP32-S3 N16R8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WiFi + Bluetooth + BLE</a:t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MCU module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5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GY-521</a:t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(MPU 6050)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Gyroscope + Accelerometer + </a:t>
                      </a:r>
                      <a:r>
                        <a:rPr lang="ko" sz="1600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</a:rPr>
                        <a:t>Thermometer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5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NP01D-288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Motor + Gearbox</a:t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(Gear Ratio 1:288)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5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2A L298N</a:t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모터드라이버 모듈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Dual H-Bridge Motor Driver</a:t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(Bi-directional)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Wheels</a:t>
                      </a:r>
                      <a:endParaRPr sz="16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66pi</a:t>
                      </a:r>
                      <a:endParaRPr sz="16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Battery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1.5V x 4 pc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RFID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MFRC522 (card / tag / scanner)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Body Design</a:t>
            </a:r>
            <a:endParaRPr/>
          </a:p>
        </p:txBody>
      </p:sp>
      <p:grpSp>
        <p:nvGrpSpPr>
          <p:cNvPr id="93" name="Google Shape;93;p18"/>
          <p:cNvGrpSpPr/>
          <p:nvPr/>
        </p:nvGrpSpPr>
        <p:grpSpPr>
          <a:xfrm>
            <a:off x="1378088" y="1545475"/>
            <a:ext cx="6387825" cy="3176002"/>
            <a:chOff x="1104175" y="1545475"/>
            <a:chExt cx="6387825" cy="3176002"/>
          </a:xfrm>
        </p:grpSpPr>
        <p:sp>
          <p:nvSpPr>
            <p:cNvPr id="94" name="Google Shape;94;p18"/>
            <p:cNvSpPr/>
            <p:nvPr/>
          </p:nvSpPr>
          <p:spPr>
            <a:xfrm>
              <a:off x="1104175" y="3847277"/>
              <a:ext cx="518100" cy="8742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6973900" y="3847277"/>
              <a:ext cx="518100" cy="8742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1622410" y="3574962"/>
              <a:ext cx="5351400" cy="360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1622410" y="3704602"/>
              <a:ext cx="799500" cy="425700"/>
            </a:xfrm>
            <a:prstGeom prst="rect">
              <a:avLst/>
            </a:prstGeom>
            <a:solidFill>
              <a:srgbClr val="FFF2CC"/>
            </a:solidFill>
            <a:ln cap="flat" cmpd="sng" w="3810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Motor</a:t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174311" y="3704602"/>
              <a:ext cx="799500" cy="425700"/>
            </a:xfrm>
            <a:prstGeom prst="rect">
              <a:avLst/>
            </a:prstGeom>
            <a:solidFill>
              <a:srgbClr val="FFF2CC"/>
            </a:solidFill>
            <a:ln cap="flat" cmpd="sng" w="3810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Motor</a:t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2307675" y="3149529"/>
              <a:ext cx="1555500" cy="4257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Battery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(1.5V * 4)</a:t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622400" y="2185175"/>
              <a:ext cx="202800" cy="1389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1622410" y="1825074"/>
              <a:ext cx="5351400" cy="360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771101" y="2185175"/>
              <a:ext cx="202800" cy="1389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2485300" y="2864743"/>
              <a:ext cx="1225500" cy="279600"/>
            </a:xfrm>
            <a:prstGeom prst="rect">
              <a:avLst/>
            </a:prstGeom>
            <a:solidFill>
              <a:srgbClr val="FFF2CC"/>
            </a:solidFill>
            <a:ln cap="flat" cmpd="sng" w="3810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L298N</a:t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4704388" y="3295425"/>
              <a:ext cx="1225500" cy="279600"/>
            </a:xfrm>
            <a:prstGeom prst="rect">
              <a:avLst/>
            </a:prstGeom>
            <a:solidFill>
              <a:srgbClr val="6D9EEB"/>
            </a:solidFill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ESP32-S3</a:t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3781650" y="1545475"/>
              <a:ext cx="1032900" cy="2796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MPU6050</a:t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141400" y="1545475"/>
              <a:ext cx="1346100" cy="279600"/>
            </a:xfrm>
            <a:prstGeom prst="rect">
              <a:avLst/>
            </a:prstGeom>
            <a:solidFill>
              <a:srgbClr val="6D9EEB"/>
            </a:solidFill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UNO</a:t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2108700" y="1545475"/>
              <a:ext cx="1346100" cy="2796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RFID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MFRC522 (card / tag / scanner)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108" y="1130533"/>
            <a:ext cx="3568250" cy="35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300" y="1906201"/>
            <a:ext cx="3897000" cy="15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L298N Dual H-Bridge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1366675"/>
            <a:ext cx="7307207" cy="37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7523350" y="1831475"/>
            <a:ext cx="1458600" cy="30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 </a:t>
            </a:r>
            <a:r>
              <a:rPr lang="ko">
                <a:solidFill>
                  <a:srgbClr val="FF0000"/>
                </a:solidFill>
              </a:rPr>
              <a:t>IN1 &amp; IN2</a:t>
            </a:r>
            <a:r>
              <a:rPr lang="ko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Motor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* </a:t>
            </a:r>
            <a:r>
              <a:rPr lang="ko">
                <a:solidFill>
                  <a:srgbClr val="FF0000"/>
                </a:solidFill>
              </a:rPr>
              <a:t>IN3 &amp; IN4</a:t>
            </a:r>
            <a:r>
              <a:rPr lang="ko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Motor B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75050" y="4652700"/>
            <a:ext cx="3879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credit:</a:t>
            </a:r>
            <a:r>
              <a:rPr lang="ko" sz="1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https://www.youtube.com/watch?v=ygrsIqWOh3Y&amp;t=679s&amp;ab_channel=DroneBotWorkshop</a:t>
            </a:r>
            <a:r>
              <a:rPr lang="ko" sz="1200">
                <a:solidFill>
                  <a:schemeClr val="lt1"/>
                </a:solidFill>
              </a:rPr>
              <a:t> 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IMU (GY-521 MPU6050)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14933" l="26454" r="22542" t="14989"/>
          <a:stretch/>
        </p:blipFill>
        <p:spPr>
          <a:xfrm rot="-5400000">
            <a:off x="296000" y="1852975"/>
            <a:ext cx="2701800" cy="20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595" y="2441700"/>
            <a:ext cx="4082404" cy="27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2967400" y="1152475"/>
            <a:ext cx="58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accelerometer, gyroscope, temperature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6 Degree of Freedom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Complete Range of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3-axis translational motion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3-axis rotational motion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Euler angles: yaw, pitch, roll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